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6"/>
  </p:notesMasterIdLst>
  <p:sldIdLst>
    <p:sldId id="256" r:id="rId2"/>
    <p:sldId id="327" r:id="rId3"/>
    <p:sldId id="328" r:id="rId4"/>
    <p:sldId id="434" r:id="rId5"/>
    <p:sldId id="782" r:id="rId6"/>
    <p:sldId id="664" r:id="rId7"/>
    <p:sldId id="616" r:id="rId8"/>
    <p:sldId id="743" r:id="rId9"/>
    <p:sldId id="746" r:id="rId10"/>
    <p:sldId id="752" r:id="rId11"/>
    <p:sldId id="753" r:id="rId12"/>
    <p:sldId id="755" r:id="rId13"/>
    <p:sldId id="754" r:id="rId14"/>
    <p:sldId id="756" r:id="rId15"/>
    <p:sldId id="757" r:id="rId16"/>
    <p:sldId id="758" r:id="rId17"/>
    <p:sldId id="759" r:id="rId18"/>
    <p:sldId id="760" r:id="rId19"/>
    <p:sldId id="761" r:id="rId20"/>
    <p:sldId id="762" r:id="rId21"/>
    <p:sldId id="763" r:id="rId22"/>
    <p:sldId id="741" r:id="rId23"/>
    <p:sldId id="742" r:id="rId24"/>
    <p:sldId id="765" r:id="rId25"/>
    <p:sldId id="744" r:id="rId26"/>
    <p:sldId id="745" r:id="rId27"/>
    <p:sldId id="766" r:id="rId28"/>
    <p:sldId id="747" r:id="rId29"/>
    <p:sldId id="748" r:id="rId30"/>
    <p:sldId id="749" r:id="rId31"/>
    <p:sldId id="764" r:id="rId32"/>
    <p:sldId id="274" r:id="rId33"/>
    <p:sldId id="650" r:id="rId34"/>
    <p:sldId id="297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B3D6"/>
    <a:srgbClr val="36B1D2"/>
    <a:srgbClr val="2787A0"/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3" autoAdjust="0"/>
    <p:restoredTop sz="94622" autoAdjust="0"/>
  </p:normalViewPr>
  <p:slideViewPr>
    <p:cSldViewPr>
      <p:cViewPr varScale="1">
        <p:scale>
          <a:sx n="63" d="100"/>
          <a:sy n="63" d="100"/>
        </p:scale>
        <p:origin x="792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136FC25-C5DC-4F75-94F9-0DA530FB29F6}"/>
    <pc:docChg chg="addSld delSld modSld">
      <pc:chgData name="Wittman, Barry" userId="bff186cd-6ce8-41ba-8e8c-e85cdef216de" providerId="ADAL" clId="{0136FC25-C5DC-4F75-94F9-0DA530FB29F6}" dt="2025-11-18T20:34:58.598" v="181" actId="6549"/>
      <pc:docMkLst>
        <pc:docMk/>
      </pc:docMkLst>
      <pc:sldChg chg="modSp">
        <pc:chgData name="Wittman, Barry" userId="bff186cd-6ce8-41ba-8e8c-e85cdef216de" providerId="ADAL" clId="{0136FC25-C5DC-4F75-94F9-0DA530FB29F6}" dt="2025-11-18T20:25:59.570" v="1" actId="20577"/>
        <pc:sldMkLst>
          <pc:docMk/>
          <pc:sldMk cId="0" sldId="256"/>
        </pc:sldMkLst>
        <pc:spChg chg="mod">
          <ac:chgData name="Wittman, Barry" userId="bff186cd-6ce8-41ba-8e8c-e85cdef216de" providerId="ADAL" clId="{0136FC25-C5DC-4F75-94F9-0DA530FB29F6}" dt="2025-11-18T20:25:59.570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136FC25-C5DC-4F75-94F9-0DA530FB29F6}" dt="2025-11-18T20:34:58.598" v="181" actId="6549"/>
        <pc:sldMkLst>
          <pc:docMk/>
          <pc:sldMk cId="0" sldId="297"/>
        </pc:sldMkLst>
        <pc:spChg chg="mod">
          <ac:chgData name="Wittman, Barry" userId="bff186cd-6ce8-41ba-8e8c-e85cdef216de" providerId="ADAL" clId="{0136FC25-C5DC-4F75-94F9-0DA530FB29F6}" dt="2025-11-18T20:34:58.598" v="181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136FC25-C5DC-4F75-94F9-0DA530FB29F6}" dt="2025-11-18T20:26:51.570" v="84" actId="20577"/>
        <pc:sldMkLst>
          <pc:docMk/>
          <pc:sldMk cId="0" sldId="327"/>
        </pc:sldMkLst>
        <pc:spChg chg="mod">
          <ac:chgData name="Wittman, Barry" userId="bff186cd-6ce8-41ba-8e8c-e85cdef216de" providerId="ADAL" clId="{0136FC25-C5DC-4F75-94F9-0DA530FB29F6}" dt="2025-11-18T20:26:51.570" v="84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136FC25-C5DC-4F75-94F9-0DA530FB29F6}" dt="2025-11-18T20:27:11.509" v="95" actId="20577"/>
        <pc:sldMkLst>
          <pc:docMk/>
          <pc:sldMk cId="640363279" sldId="616"/>
        </pc:sldMkLst>
        <pc:spChg chg="mod">
          <ac:chgData name="Wittman, Barry" userId="bff186cd-6ce8-41ba-8e8c-e85cdef216de" providerId="ADAL" clId="{0136FC25-C5DC-4F75-94F9-0DA530FB29F6}" dt="2025-11-18T20:27:11.509" v="95" actId="20577"/>
          <ac:spMkLst>
            <pc:docMk/>
            <pc:sldMk cId="640363279" sldId="616"/>
            <ac:spMk id="2" creationId="{63DB8119-CCFD-45C7-9402-82425DC214D7}"/>
          </ac:spMkLst>
        </pc:spChg>
      </pc:sldChg>
      <pc:sldChg chg="modSp modAnim">
        <pc:chgData name="Wittman, Barry" userId="bff186cd-6ce8-41ba-8e8c-e85cdef216de" providerId="ADAL" clId="{0136FC25-C5DC-4F75-94F9-0DA530FB29F6}" dt="2025-11-18T20:34:25.813" v="176" actId="20577"/>
        <pc:sldMkLst>
          <pc:docMk/>
          <pc:sldMk cId="0" sldId="650"/>
        </pc:sldMkLst>
        <pc:spChg chg="mod">
          <ac:chgData name="Wittman, Barry" userId="bff186cd-6ce8-41ba-8e8c-e85cdef216de" providerId="ADAL" clId="{0136FC25-C5DC-4F75-94F9-0DA530FB29F6}" dt="2025-11-18T20:34:25.813" v="176" actId="20577"/>
          <ac:spMkLst>
            <pc:docMk/>
            <pc:sldMk cId="0" sldId="650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0136FC25-C5DC-4F75-94F9-0DA530FB29F6}" dt="2025-11-18T20:27:19.585" v="97" actId="2696"/>
        <pc:sldMkLst>
          <pc:docMk/>
          <pc:sldMk cId="72935" sldId="723"/>
        </pc:sldMkLst>
      </pc:sldChg>
      <pc:sldChg chg="del">
        <pc:chgData name="Wittman, Barry" userId="bff186cd-6ce8-41ba-8e8c-e85cdef216de" providerId="ADAL" clId="{0136FC25-C5DC-4F75-94F9-0DA530FB29F6}" dt="2025-11-18T20:27:19.601" v="98" actId="2696"/>
        <pc:sldMkLst>
          <pc:docMk/>
          <pc:sldMk cId="2640541571" sldId="724"/>
        </pc:sldMkLst>
      </pc:sldChg>
      <pc:sldChg chg="del">
        <pc:chgData name="Wittman, Barry" userId="bff186cd-6ce8-41ba-8e8c-e85cdef216de" providerId="ADAL" clId="{0136FC25-C5DC-4F75-94F9-0DA530FB29F6}" dt="2025-11-18T20:27:19.632" v="100" actId="2696"/>
        <pc:sldMkLst>
          <pc:docMk/>
          <pc:sldMk cId="4231521547" sldId="725"/>
        </pc:sldMkLst>
      </pc:sldChg>
      <pc:sldChg chg="del">
        <pc:chgData name="Wittman, Barry" userId="bff186cd-6ce8-41ba-8e8c-e85cdef216de" providerId="ADAL" clId="{0136FC25-C5DC-4F75-94F9-0DA530FB29F6}" dt="2025-11-18T20:27:19.648" v="101" actId="2696"/>
        <pc:sldMkLst>
          <pc:docMk/>
          <pc:sldMk cId="2093350851" sldId="726"/>
        </pc:sldMkLst>
      </pc:sldChg>
      <pc:sldChg chg="del">
        <pc:chgData name="Wittman, Barry" userId="bff186cd-6ce8-41ba-8e8c-e85cdef216de" providerId="ADAL" clId="{0136FC25-C5DC-4F75-94F9-0DA530FB29F6}" dt="2025-11-18T20:27:19.663" v="102" actId="2696"/>
        <pc:sldMkLst>
          <pc:docMk/>
          <pc:sldMk cId="3645796954" sldId="727"/>
        </pc:sldMkLst>
      </pc:sldChg>
      <pc:sldChg chg="del">
        <pc:chgData name="Wittman, Barry" userId="bff186cd-6ce8-41ba-8e8c-e85cdef216de" providerId="ADAL" clId="{0136FC25-C5DC-4F75-94F9-0DA530FB29F6}" dt="2025-11-18T20:27:19.570" v="96" actId="2696"/>
        <pc:sldMkLst>
          <pc:docMk/>
          <pc:sldMk cId="2332810768" sldId="728"/>
        </pc:sldMkLst>
      </pc:sldChg>
      <pc:sldChg chg="del">
        <pc:chgData name="Wittman, Barry" userId="bff186cd-6ce8-41ba-8e8c-e85cdef216de" providerId="ADAL" clId="{0136FC25-C5DC-4F75-94F9-0DA530FB29F6}" dt="2025-11-18T20:27:19.617" v="99" actId="2696"/>
        <pc:sldMkLst>
          <pc:docMk/>
          <pc:sldMk cId="1988981225" sldId="739"/>
        </pc:sldMkLst>
      </pc:sldChg>
      <pc:sldChg chg="del">
        <pc:chgData name="Wittman, Barry" userId="bff186cd-6ce8-41ba-8e8c-e85cdef216de" providerId="ADAL" clId="{0136FC25-C5DC-4F75-94F9-0DA530FB29F6}" dt="2025-11-18T20:27:19.663" v="103" actId="2696"/>
        <pc:sldMkLst>
          <pc:docMk/>
          <pc:sldMk cId="1051180617" sldId="74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985145365" sldId="741"/>
        </pc:sldMkLst>
      </pc:sldChg>
      <pc:sldChg chg="del">
        <pc:chgData name="Wittman, Barry" userId="bff186cd-6ce8-41ba-8e8c-e85cdef216de" providerId="ADAL" clId="{0136FC25-C5DC-4F75-94F9-0DA530FB29F6}" dt="2025-11-18T20:27:19.726" v="107" actId="2696"/>
        <pc:sldMkLst>
          <pc:docMk/>
          <pc:sldMk cId="1048588571" sldId="742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848612766" sldId="742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447403815" sldId="744"/>
        </pc:sldMkLst>
      </pc:sldChg>
      <pc:sldChg chg="del">
        <pc:chgData name="Wittman, Barry" userId="bff186cd-6ce8-41ba-8e8c-e85cdef216de" providerId="ADAL" clId="{0136FC25-C5DC-4F75-94F9-0DA530FB29F6}" dt="2025-11-18T20:27:19.679" v="104" actId="2696"/>
        <pc:sldMkLst>
          <pc:docMk/>
          <pc:sldMk cId="1911441929" sldId="744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713516015" sldId="745"/>
        </pc:sldMkLst>
      </pc:sldChg>
      <pc:sldChg chg="del">
        <pc:chgData name="Wittman, Barry" userId="bff186cd-6ce8-41ba-8e8c-e85cdef216de" providerId="ADAL" clId="{0136FC25-C5DC-4F75-94F9-0DA530FB29F6}" dt="2025-11-18T20:27:19.726" v="108" actId="2696"/>
        <pc:sldMkLst>
          <pc:docMk/>
          <pc:sldMk cId="1522651900" sldId="745"/>
        </pc:sldMkLst>
      </pc:sldChg>
      <pc:sldChg chg="del">
        <pc:chgData name="Wittman, Barry" userId="bff186cd-6ce8-41ba-8e8c-e85cdef216de" providerId="ADAL" clId="{0136FC25-C5DC-4F75-94F9-0DA530FB29F6}" dt="2025-11-18T20:27:19.695" v="105" actId="2696"/>
        <pc:sldMkLst>
          <pc:docMk/>
          <pc:sldMk cId="3121935131" sldId="747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297765009" sldId="747"/>
        </pc:sldMkLst>
      </pc:sldChg>
      <pc:sldChg chg="del">
        <pc:chgData name="Wittman, Barry" userId="bff186cd-6ce8-41ba-8e8c-e85cdef216de" providerId="ADAL" clId="{0136FC25-C5DC-4F75-94F9-0DA530FB29F6}" dt="2025-11-18T20:27:19.710" v="106" actId="2696"/>
        <pc:sldMkLst>
          <pc:docMk/>
          <pc:sldMk cId="628346936" sldId="748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249751288" sldId="748"/>
        </pc:sldMkLst>
      </pc:sldChg>
      <pc:sldChg chg="del">
        <pc:chgData name="Wittman, Barry" userId="bff186cd-6ce8-41ba-8e8c-e85cdef216de" providerId="ADAL" clId="{0136FC25-C5DC-4F75-94F9-0DA530FB29F6}" dt="2025-11-18T20:27:19.741" v="109" actId="2696"/>
        <pc:sldMkLst>
          <pc:docMk/>
          <pc:sldMk cId="774732721" sldId="749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048132442" sldId="749"/>
        </pc:sldMkLst>
      </pc:sldChg>
      <pc:sldChg chg="del">
        <pc:chgData name="Wittman, Barry" userId="bff186cd-6ce8-41ba-8e8c-e85cdef216de" providerId="ADAL" clId="{0136FC25-C5DC-4F75-94F9-0DA530FB29F6}" dt="2025-11-18T20:27:19.757" v="110" actId="2696"/>
        <pc:sldMkLst>
          <pc:docMk/>
          <pc:sldMk cId="1304285571" sldId="750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4247451401" sldId="750"/>
        </pc:sldMkLst>
      </pc:sldChg>
      <pc:sldChg chg="del">
        <pc:chgData name="Wittman, Barry" userId="bff186cd-6ce8-41ba-8e8c-e85cdef216de" providerId="ADAL" clId="{0136FC25-C5DC-4F75-94F9-0DA530FB29F6}" dt="2025-11-18T20:27:19.773" v="111" actId="2696"/>
        <pc:sldMkLst>
          <pc:docMk/>
          <pc:sldMk cId="196559669" sldId="75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994727115" sldId="75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502622491" sldId="759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404578895" sldId="760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212223790" sldId="76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496196776" sldId="762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771766063" sldId="763"/>
        </pc:sldMkLst>
      </pc:sldChg>
      <pc:sldChg chg="modSp">
        <pc:chgData name="Wittman, Barry" userId="bff186cd-6ce8-41ba-8e8c-e85cdef216de" providerId="ADAL" clId="{0136FC25-C5DC-4F75-94F9-0DA530FB29F6}" dt="2025-11-18T20:27:35.249" v="130" actId="20577"/>
        <pc:sldMkLst>
          <pc:docMk/>
          <pc:sldMk cId="3749737664" sldId="764"/>
        </pc:sldMkLst>
        <pc:spChg chg="mod">
          <ac:chgData name="Wittman, Barry" userId="bff186cd-6ce8-41ba-8e8c-e85cdef216de" providerId="ADAL" clId="{0136FC25-C5DC-4F75-94F9-0DA530FB29F6}" dt="2025-11-18T20:27:35.249" v="130" actId="20577"/>
          <ac:spMkLst>
            <pc:docMk/>
            <pc:sldMk cId="3749737664" sldId="764"/>
            <ac:spMk id="2" creationId="{718CF3B4-5543-481E-BD86-ABC6579C1A3D}"/>
          </ac:spMkLst>
        </pc:spChg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553564000" sldId="765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518911259" sldId="766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357503892" sldId="767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512430378" sldId="768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659962887" sldId="769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847648719" sldId="770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324167282" sldId="77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70778001" sldId="772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872008990" sldId="773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260376957" sldId="774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213881684" sldId="775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581317411" sldId="776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956138715" sldId="777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760292489" sldId="778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405096592" sldId="779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453777940" sldId="780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181517618" sldId="78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14 -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data and 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Early cases did not recognize the value of confidentiality and integrity of data</a:t>
            </a:r>
          </a:p>
          <a:p>
            <a:pPr lvl="1"/>
            <a:r>
              <a:rPr lang="en-US" dirty="0"/>
              <a:t>Instead, the crimes had to be put in terms of stolen time on a computer system</a:t>
            </a:r>
          </a:p>
          <a:p>
            <a:r>
              <a:rPr lang="en-US" dirty="0"/>
              <a:t>Newer laws and precedents protect privacy, but not as broadly as they should</a:t>
            </a:r>
          </a:p>
          <a:p>
            <a:r>
              <a:rPr lang="en-US" dirty="0"/>
              <a:t>Old cases considered the value of data the same as the paper it was printed on</a:t>
            </a:r>
          </a:p>
          <a:p>
            <a:r>
              <a:rPr lang="en-US" dirty="0"/>
              <a:t>Newer standards have given data significant monetary value</a:t>
            </a:r>
          </a:p>
          <a:p>
            <a:pPr lvl="1"/>
            <a:r>
              <a:rPr lang="en-US" dirty="0"/>
              <a:t>But how much is any given data really worth?</a:t>
            </a:r>
          </a:p>
          <a:p>
            <a:r>
              <a:rPr lang="en-US" dirty="0"/>
              <a:t>Civil suits tend to move faster than criminal cases in updating standards</a:t>
            </a:r>
          </a:p>
        </p:txBody>
      </p:sp>
    </p:spTree>
    <p:extLst>
      <p:ext uri="{BB962C8B-B14F-4D97-AF65-F5344CB8AC3E}">
        <p14:creationId xmlns:p14="http://schemas.microsoft.com/office/powerpoint/2010/main" val="332111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Difficulties in prosecuting computer 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Lack of understanding</a:t>
            </a:r>
          </a:p>
          <a:p>
            <a:pPr lvl="1"/>
            <a:r>
              <a:rPr lang="en-US" dirty="0"/>
              <a:t>Judges, lawyers, police, and jurors may poorly understand computers</a:t>
            </a:r>
          </a:p>
          <a:p>
            <a:r>
              <a:rPr lang="en-US" dirty="0"/>
              <a:t>Lack of physical evidence</a:t>
            </a:r>
          </a:p>
          <a:p>
            <a:pPr lvl="1"/>
            <a:r>
              <a:rPr lang="en-US" dirty="0"/>
              <a:t>No bloody murder weapon</a:t>
            </a:r>
          </a:p>
          <a:p>
            <a:r>
              <a:rPr lang="en-US" dirty="0"/>
              <a:t>Lack of recognition of assets</a:t>
            </a:r>
          </a:p>
          <a:p>
            <a:pPr lvl="1"/>
            <a:r>
              <a:rPr lang="en-US" dirty="0"/>
              <a:t>Value of data is difficult to gauge</a:t>
            </a:r>
          </a:p>
          <a:p>
            <a:r>
              <a:rPr lang="en-US" dirty="0"/>
              <a:t>Lack of political impact</a:t>
            </a:r>
          </a:p>
          <a:p>
            <a:pPr lvl="1"/>
            <a:r>
              <a:rPr lang="en-US" dirty="0"/>
              <a:t>No big headlines</a:t>
            </a:r>
          </a:p>
          <a:p>
            <a:r>
              <a:rPr lang="en-US" dirty="0"/>
              <a:t>Complexity of cases</a:t>
            </a:r>
          </a:p>
          <a:p>
            <a:pPr lvl="1"/>
            <a:r>
              <a:rPr lang="en-US" dirty="0"/>
              <a:t>Hard to present technical details to a jury in order to make a case</a:t>
            </a:r>
          </a:p>
          <a:p>
            <a:r>
              <a:rPr lang="en-US" dirty="0"/>
              <a:t>Age of defendant</a:t>
            </a:r>
          </a:p>
          <a:p>
            <a:pPr lvl="1"/>
            <a:r>
              <a:rPr lang="en-US" dirty="0"/>
              <a:t>Many computer criminals are young</a:t>
            </a:r>
          </a:p>
        </p:txBody>
      </p:sp>
    </p:spTree>
    <p:extLst>
      <p:ext uri="{BB962C8B-B14F-4D97-AF65-F5344CB8AC3E}">
        <p14:creationId xmlns:p14="http://schemas.microsoft.com/office/powerpoint/2010/main" val="118387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Statute Examples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12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statutes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U.S. Computer Fraud and Abuse Act</a:t>
            </a:r>
          </a:p>
          <a:p>
            <a:pPr lvl="1"/>
            <a:r>
              <a:rPr lang="en-US" dirty="0"/>
              <a:t>Enacted in 1984 and covers:</a:t>
            </a:r>
          </a:p>
          <a:p>
            <a:pPr lvl="2"/>
            <a:r>
              <a:rPr lang="en-US" dirty="0"/>
              <a:t>Unauthorized access to a computer with national defense information</a:t>
            </a:r>
          </a:p>
          <a:p>
            <a:pPr lvl="2"/>
            <a:r>
              <a:rPr lang="en-US" dirty="0"/>
              <a:t>Unauthorized access to a computer containing banking data</a:t>
            </a:r>
          </a:p>
          <a:p>
            <a:pPr lvl="2"/>
            <a:r>
              <a:rPr lang="en-US" dirty="0"/>
              <a:t>Unauthorized access to a computer operated by the U.S. government</a:t>
            </a:r>
          </a:p>
          <a:p>
            <a:pPr lvl="2"/>
            <a:r>
              <a:rPr lang="en-US" dirty="0"/>
              <a:t>Accessing any "protected computer" without permission, a standard that now includes any computer connected to the Internet</a:t>
            </a:r>
          </a:p>
          <a:p>
            <a:pPr lvl="2"/>
            <a:r>
              <a:rPr lang="en-US" dirty="0"/>
              <a:t>Computer fraud</a:t>
            </a:r>
          </a:p>
          <a:p>
            <a:pPr lvl="2"/>
            <a:r>
              <a:rPr lang="en-US" dirty="0"/>
              <a:t>Transmitting code that damages computer systems</a:t>
            </a:r>
          </a:p>
          <a:p>
            <a:pPr lvl="2"/>
            <a:r>
              <a:rPr lang="en-US" dirty="0"/>
              <a:t>Trafficking computer passwords</a:t>
            </a:r>
          </a:p>
          <a:p>
            <a:r>
              <a:rPr lang="en-US" dirty="0"/>
              <a:t>U.S. Economic Espionage Act</a:t>
            </a:r>
          </a:p>
          <a:p>
            <a:pPr lvl="1"/>
            <a:r>
              <a:rPr lang="en-US" dirty="0"/>
              <a:t>Enacted in 1996 to prevent use of a computer to do espionage for a foreign government</a:t>
            </a:r>
          </a:p>
        </p:txBody>
      </p:sp>
    </p:spTree>
    <p:extLst>
      <p:ext uri="{BB962C8B-B14F-4D97-AF65-F5344CB8AC3E}">
        <p14:creationId xmlns:p14="http://schemas.microsoft.com/office/powerpoint/2010/main" val="1317887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statutes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U.S. Electronic Funds Transfer Act</a:t>
            </a:r>
          </a:p>
          <a:p>
            <a:pPr lvl="1"/>
            <a:r>
              <a:rPr lang="en-US" dirty="0"/>
              <a:t>Prohibits trafficking in stolen or counterfeit debit instruments (credit card numbers, bank account information) for interstate or foreign commerce</a:t>
            </a:r>
          </a:p>
          <a:p>
            <a:r>
              <a:rPr lang="en-US" dirty="0"/>
              <a:t>U.S. Freedom of Information Act</a:t>
            </a:r>
          </a:p>
          <a:p>
            <a:pPr lvl="1"/>
            <a:r>
              <a:rPr lang="en-US" dirty="0"/>
              <a:t>Requires government departments to disclose information about their workings unless it would pose a national security risk or violate personal privacy</a:t>
            </a:r>
          </a:p>
          <a:p>
            <a:r>
              <a:rPr lang="en-US" dirty="0"/>
              <a:t>California Breach Notification</a:t>
            </a:r>
          </a:p>
          <a:p>
            <a:pPr lvl="1"/>
            <a:r>
              <a:rPr lang="en-US" dirty="0"/>
              <a:t>Requires companies doing business in California to notify any California citizens whose data has been compromised in an attack</a:t>
            </a:r>
          </a:p>
          <a:p>
            <a:pPr lvl="1"/>
            <a:r>
              <a:rPr lang="en-US" dirty="0"/>
              <a:t>Many states now have similar laws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2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acts (mentioned already)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U.S. Privacy Act</a:t>
            </a:r>
          </a:p>
          <a:p>
            <a:pPr lvl="1"/>
            <a:r>
              <a:rPr lang="en-US" dirty="0"/>
              <a:t>Enacted in 1974 to limit the amount and uses of personal information the government collects</a:t>
            </a:r>
          </a:p>
          <a:p>
            <a:r>
              <a:rPr lang="en-US" dirty="0"/>
              <a:t>U.S. Electronic Communications Privacy Act</a:t>
            </a:r>
          </a:p>
          <a:p>
            <a:pPr lvl="1"/>
            <a:r>
              <a:rPr lang="en-US" dirty="0"/>
              <a:t>Enacted in 1986 to protect citizens from government wiretapping without a warrant</a:t>
            </a:r>
          </a:p>
          <a:p>
            <a:r>
              <a:rPr lang="en-US" dirty="0"/>
              <a:t>Gramm-Leach-Bliley</a:t>
            </a:r>
          </a:p>
          <a:p>
            <a:pPr lvl="1"/>
            <a:r>
              <a:rPr lang="en-US" dirty="0"/>
              <a:t>Enacted in 1999 to protect the privacy of customers of financial institutions</a:t>
            </a:r>
          </a:p>
          <a:p>
            <a:r>
              <a:rPr lang="en-US" dirty="0"/>
              <a:t>HIPAA	</a:t>
            </a:r>
          </a:p>
          <a:p>
            <a:pPr lvl="1"/>
            <a:r>
              <a:rPr lang="en-US" dirty="0"/>
              <a:t>Enacted in 1996 to protect the privacy of individual medical records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33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 statutes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USA Patriot Act</a:t>
            </a:r>
          </a:p>
          <a:p>
            <a:pPr lvl="1"/>
            <a:r>
              <a:rPr lang="en-US" dirty="0"/>
              <a:t>Passed in 2001 in the wake of 9/11</a:t>
            </a:r>
          </a:p>
          <a:p>
            <a:pPr lvl="1"/>
            <a:r>
              <a:rPr lang="en-US" dirty="0"/>
              <a:t>Allows law enforcement to wiretap if they can show to a court that the target is </a:t>
            </a:r>
            <a:r>
              <a:rPr lang="en-US" i="1" dirty="0"/>
              <a:t>probably</a:t>
            </a:r>
            <a:r>
              <a:rPr lang="en-US" dirty="0"/>
              <a:t> the agent of a foreign power</a:t>
            </a:r>
          </a:p>
          <a:p>
            <a:pPr lvl="1"/>
            <a:r>
              <a:rPr lang="en-US" dirty="0"/>
              <a:t>Amended the U.S. Computer Fraud and Abuse Act to make damaging a protected computer a felony</a:t>
            </a:r>
          </a:p>
          <a:p>
            <a:r>
              <a:rPr lang="en-US" dirty="0"/>
              <a:t>Controlling the Assault of Non-Solicited Pornography and Marketing (CAN SPAM) Act</a:t>
            </a:r>
          </a:p>
          <a:p>
            <a:pPr lvl="1"/>
            <a:r>
              <a:rPr lang="en-US" dirty="0"/>
              <a:t>Bans false or misleading SMTP headers</a:t>
            </a:r>
          </a:p>
          <a:p>
            <a:pPr lvl="1"/>
            <a:r>
              <a:rPr lang="en-US" dirty="0"/>
              <a:t>Prohibits deceptive subject lines</a:t>
            </a:r>
          </a:p>
          <a:p>
            <a:pPr lvl="1"/>
            <a:r>
              <a:rPr lang="en-US" dirty="0"/>
              <a:t>Requires commercial e-mails to give an opt-out method</a:t>
            </a:r>
          </a:p>
          <a:p>
            <a:pPr lvl="1"/>
            <a:r>
              <a:rPr lang="en-US" dirty="0"/>
              <a:t>Bans the sale or transfer of e-mails of those who have opted out</a:t>
            </a:r>
          </a:p>
          <a:p>
            <a:pPr lvl="1"/>
            <a:r>
              <a:rPr lang="en-US" dirty="0"/>
              <a:t>Requires commercial e-mails to be identified as advertisements</a:t>
            </a:r>
          </a:p>
          <a:p>
            <a:pPr lvl="1"/>
            <a:r>
              <a:rPr lang="en-US" dirty="0"/>
              <a:t>Has no effect on spam coming from overseas</a:t>
            </a:r>
          </a:p>
        </p:txBody>
      </p:sp>
    </p:spTree>
    <p:extLst>
      <p:ext uri="{BB962C8B-B14F-4D97-AF65-F5344CB8AC3E}">
        <p14:creationId xmlns:p14="http://schemas.microsoft.com/office/powerpoint/2010/main" val="23802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Computer Crime Issues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22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Computer criminals are hard to catch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Much of the crime is international, and there are no international computer laws</a:t>
            </a:r>
          </a:p>
          <a:p>
            <a:pPr lvl="1"/>
            <a:r>
              <a:rPr lang="en-US" dirty="0"/>
              <a:t>Although many countries cooperate to catch criminals, there are safe havens where they cannot be arrested</a:t>
            </a:r>
          </a:p>
          <a:p>
            <a:r>
              <a:rPr lang="en-US" dirty="0"/>
              <a:t>Technical problems make them hard to catch</a:t>
            </a:r>
          </a:p>
          <a:p>
            <a:pPr lvl="1"/>
            <a:r>
              <a:rPr lang="en-US" dirty="0"/>
              <a:t>Attacks can be bounced through many intermediaries, each requiring their own search warrant</a:t>
            </a:r>
          </a:p>
          <a:p>
            <a:pPr lvl="1"/>
            <a:r>
              <a:rPr lang="en-US" dirty="0"/>
              <a:t>The right network administrators has to be given the warrant (and he or she might not keep good records)</a:t>
            </a:r>
          </a:p>
        </p:txBody>
      </p:sp>
    </p:spTree>
    <p:extLst>
      <p:ext uri="{BB962C8B-B14F-4D97-AF65-F5344CB8AC3E}">
        <p14:creationId xmlns:p14="http://schemas.microsoft.com/office/powerpoint/2010/main" val="140457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Cryptography and the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Many countries have controls on the use of cryptography</a:t>
            </a:r>
          </a:p>
          <a:p>
            <a:pPr lvl="1"/>
            <a:r>
              <a:rPr lang="en-US" dirty="0"/>
              <a:t>Governments want cryptography they can break so that they can catch criminals</a:t>
            </a:r>
          </a:p>
          <a:p>
            <a:pPr lvl="1"/>
            <a:r>
              <a:rPr lang="en-US" dirty="0"/>
              <a:t>Laws are hard to enforce for individuals, especially now that the instructions for coding up AES are widely available</a:t>
            </a:r>
          </a:p>
          <a:p>
            <a:r>
              <a:rPr lang="en-US" dirty="0"/>
              <a:t>Until 1998, export of cryptography in the US was covered under laws preventing the export of weapons of war</a:t>
            </a:r>
          </a:p>
          <a:p>
            <a:pPr lvl="1"/>
            <a:r>
              <a:rPr lang="en-US" dirty="0"/>
              <a:t>This definition changed, although there are still export restrictions</a:t>
            </a:r>
          </a:p>
          <a:p>
            <a:pPr lvl="1"/>
            <a:r>
              <a:rPr lang="en-US" dirty="0"/>
              <a:t>There were never any restrictions on the </a:t>
            </a:r>
            <a:r>
              <a:rPr lang="en-US" i="1" dirty="0"/>
              <a:t>use</a:t>
            </a:r>
            <a:r>
              <a:rPr lang="en-US" dirty="0"/>
              <a:t> of cryptography in the US</a:t>
            </a:r>
          </a:p>
          <a:p>
            <a:pPr lvl="1"/>
            <a:r>
              <a:rPr lang="en-US" dirty="0"/>
              <a:t>Absurdly, the government said that object code was subject to export restriction, but printed source code was an idea and therefore not</a:t>
            </a:r>
          </a:p>
        </p:txBody>
      </p:sp>
    </p:spTree>
    <p:extLst>
      <p:ext uri="{BB962C8B-B14F-4D97-AF65-F5344CB8AC3E}">
        <p14:creationId xmlns:p14="http://schemas.microsoft.com/office/powerpoint/2010/main" val="221222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Information and the law</a:t>
            </a:r>
          </a:p>
          <a:p>
            <a:r>
              <a:rPr lang="en-US" dirty="0"/>
              <a:t>Employee and employer rights</a:t>
            </a:r>
          </a:p>
          <a:p>
            <a:r>
              <a:rPr lang="en-US" dirty="0"/>
              <a:t>Software failures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Escrowed cryptography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government made proposals to relax export rules for </a:t>
            </a:r>
            <a:r>
              <a:rPr lang="en-US" b="1" dirty="0"/>
              <a:t>escrowed encryption</a:t>
            </a:r>
          </a:p>
          <a:p>
            <a:pPr lvl="1"/>
            <a:r>
              <a:rPr lang="en-US" dirty="0"/>
              <a:t>With escrowed encryption, the government is given copies of all the keys used to protect all transmissions, but promises to use them only with court authorization</a:t>
            </a:r>
          </a:p>
          <a:p>
            <a:r>
              <a:rPr lang="en-US" dirty="0"/>
              <a:t>Three well known proposals for these systems were Clipper, Capstone, and </a:t>
            </a:r>
            <a:r>
              <a:rPr lang="en-US" dirty="0" err="1"/>
              <a:t>Fortezza</a:t>
            </a:r>
            <a:endParaRPr lang="en-US" dirty="0"/>
          </a:p>
          <a:p>
            <a:r>
              <a:rPr lang="en-US" dirty="0"/>
              <a:t>These proposals were not adopted because of public distrust of what the government might do with all the keys</a:t>
            </a:r>
          </a:p>
        </p:txBody>
      </p:sp>
    </p:spTree>
    <p:extLst>
      <p:ext uri="{BB962C8B-B14F-4D97-AF65-F5344CB8AC3E}">
        <p14:creationId xmlns:p14="http://schemas.microsoft.com/office/powerpoint/2010/main" val="149619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cryptographic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In 1996, the National Research Council made the following recommendations:</a:t>
            </a:r>
          </a:p>
          <a:p>
            <a:pPr lvl="1"/>
            <a:r>
              <a:rPr lang="en-US" dirty="0"/>
              <a:t>No law should ban the use of any encryption inside the US</a:t>
            </a:r>
          </a:p>
          <a:p>
            <a:pPr lvl="1"/>
            <a:r>
              <a:rPr lang="en-US" dirty="0"/>
              <a:t>Export controls should be relaxed</a:t>
            </a:r>
          </a:p>
          <a:p>
            <a:pPr lvl="1"/>
            <a:r>
              <a:rPr lang="en-US" dirty="0"/>
              <a:t>56-bit DES (and similar levels of encryption) should be easily exportable</a:t>
            </a:r>
          </a:p>
          <a:p>
            <a:pPr lvl="1"/>
            <a:r>
              <a:rPr lang="en-US" dirty="0"/>
              <a:t>Escrowed encryption isn't a mature technology</a:t>
            </a:r>
          </a:p>
          <a:p>
            <a:pPr lvl="1"/>
            <a:r>
              <a:rPr lang="en-US" dirty="0"/>
              <a:t>Laws should be enacted to punish the use of encryption to commit crimes</a:t>
            </a:r>
          </a:p>
          <a:p>
            <a:r>
              <a:rPr lang="en-US" dirty="0"/>
              <a:t>In 1998, the government</a:t>
            </a:r>
          </a:p>
          <a:p>
            <a:pPr lvl="1"/>
            <a:r>
              <a:rPr lang="en-US" dirty="0"/>
              <a:t>Allowed export of DES virtually everywhere</a:t>
            </a:r>
          </a:p>
          <a:p>
            <a:pPr lvl="1"/>
            <a:r>
              <a:rPr lang="en-US" dirty="0"/>
              <a:t>Allowed unlimited size encryption to 45 industrial countries for financial institutions, medical providers, and e-commerce</a:t>
            </a:r>
          </a:p>
          <a:p>
            <a:pPr lvl="1"/>
            <a:r>
              <a:rPr lang="en-US" dirty="0"/>
              <a:t>Made applying for permission to export a simpler process</a:t>
            </a:r>
          </a:p>
          <a:p>
            <a:r>
              <a:rPr lang="en-US" dirty="0"/>
              <a:t>Registration with the US Bureau of Industry and Security is still required for the export of "mass market encryption commodities, software and components with encryption exceeding 64 bits"</a:t>
            </a:r>
          </a:p>
        </p:txBody>
      </p:sp>
    </p:spTree>
    <p:extLst>
      <p:ext uri="{BB962C8B-B14F-4D97-AF65-F5344CB8AC3E}">
        <p14:creationId xmlns:p14="http://schemas.microsoft.com/office/powerpoint/2010/main" val="177176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and Computers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453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vs. ethics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can't make laws to cover every single case</a:t>
            </a:r>
          </a:p>
          <a:p>
            <a:r>
              <a:rPr lang="en-US" dirty="0"/>
              <a:t>We rely on </a:t>
            </a:r>
            <a:r>
              <a:rPr lang="en-US" b="1" dirty="0"/>
              <a:t>ethics</a:t>
            </a:r>
            <a:r>
              <a:rPr lang="en-US" dirty="0"/>
              <a:t> and </a:t>
            </a:r>
            <a:r>
              <a:rPr lang="en-US" b="1" dirty="0"/>
              <a:t>morals</a:t>
            </a:r>
            <a:r>
              <a:rPr lang="en-US" dirty="0"/>
              <a:t> to help</a:t>
            </a:r>
          </a:p>
          <a:p>
            <a:r>
              <a:rPr lang="en-US" dirty="0"/>
              <a:t>An </a:t>
            </a:r>
            <a:r>
              <a:rPr lang="en-US" b="1" dirty="0"/>
              <a:t>ethic</a:t>
            </a:r>
            <a:r>
              <a:rPr lang="en-US" dirty="0"/>
              <a:t> is an objectively defined standard of right and wrong</a:t>
            </a:r>
          </a:p>
          <a:p>
            <a:pPr lvl="1"/>
            <a:r>
              <a:rPr lang="en-US" dirty="0"/>
              <a:t>A set of ethical principles make an </a:t>
            </a:r>
            <a:r>
              <a:rPr lang="en-US" b="1" dirty="0"/>
              <a:t>ethical system</a:t>
            </a:r>
          </a:p>
          <a:p>
            <a:r>
              <a:rPr lang="en-US" dirty="0"/>
              <a:t>We will not distinguish between ethics and morals here</a:t>
            </a:r>
          </a:p>
          <a:p>
            <a:pPr lvl="1"/>
            <a:r>
              <a:rPr lang="en-US" dirty="0"/>
              <a:t>Some authors use the terms interchangeably or distinctly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61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Laws vs.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Laws:</a:t>
            </a:r>
          </a:p>
          <a:p>
            <a:pPr lvl="1"/>
            <a:r>
              <a:rPr lang="en-US" dirty="0"/>
              <a:t>Apply to everyone</a:t>
            </a:r>
          </a:p>
          <a:p>
            <a:pPr lvl="1"/>
            <a:r>
              <a:rPr lang="en-US" dirty="0"/>
              <a:t>Courts determine which law applies or if one supersedes another</a:t>
            </a:r>
          </a:p>
          <a:p>
            <a:pPr lvl="1"/>
            <a:r>
              <a:rPr lang="en-US" dirty="0"/>
              <a:t>Laws and courts define what is right (legal) and what is wrong (illegal)</a:t>
            </a:r>
          </a:p>
          <a:p>
            <a:pPr lvl="1"/>
            <a:r>
              <a:rPr lang="en-US" dirty="0"/>
              <a:t>Laws are enforced</a:t>
            </a:r>
          </a:p>
          <a:p>
            <a:r>
              <a:rPr lang="en-US" dirty="0"/>
              <a:t>Ethics:</a:t>
            </a:r>
          </a:p>
          <a:p>
            <a:pPr lvl="1"/>
            <a:r>
              <a:rPr lang="en-US" dirty="0"/>
              <a:t>Are personal</a:t>
            </a:r>
          </a:p>
          <a:p>
            <a:pPr lvl="1"/>
            <a:r>
              <a:rPr lang="en-US" dirty="0"/>
              <a:t>Ethical positions often come into conflict with each other</a:t>
            </a:r>
          </a:p>
          <a:p>
            <a:pPr lvl="1"/>
            <a:r>
              <a:rPr lang="en-US" dirty="0"/>
              <a:t>There is no universal standard of right and wrong</a:t>
            </a:r>
          </a:p>
          <a:p>
            <a:pPr lvl="1"/>
            <a:r>
              <a:rPr lang="en-US" dirty="0"/>
              <a:t>There is no systematic enforcement for ethical decisions</a:t>
            </a:r>
          </a:p>
        </p:txBody>
      </p:sp>
    </p:spTree>
    <p:extLst>
      <p:ext uri="{BB962C8B-B14F-4D97-AF65-F5344CB8AC3E}">
        <p14:creationId xmlns:p14="http://schemas.microsoft.com/office/powerpoint/2010/main" val="55356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Ethics are a set of principles for justifying what is right or wrong in a situation</a:t>
            </a:r>
          </a:p>
          <a:p>
            <a:pPr lvl="1"/>
            <a:r>
              <a:rPr lang="en-US" dirty="0"/>
              <a:t>Religion affects ethics because it makes strong statements about moral principles</a:t>
            </a:r>
          </a:p>
          <a:p>
            <a:pPr lvl="1"/>
            <a:r>
              <a:rPr lang="en-US" dirty="0"/>
              <a:t>However, two people with the same religion can have different ethical philosophies and two people with different religions can have the same</a:t>
            </a:r>
          </a:p>
          <a:p>
            <a:r>
              <a:rPr lang="en-US" dirty="0"/>
              <a:t>Ethical values vary from society to society and within a society</a:t>
            </a:r>
          </a:p>
          <a:p>
            <a:r>
              <a:rPr lang="en-US" dirty="0"/>
              <a:t>Ethics do not provide answers</a:t>
            </a:r>
          </a:p>
          <a:p>
            <a:pPr lvl="1"/>
            <a:r>
              <a:rPr lang="en-US" dirty="0"/>
              <a:t>Opposed positions may be ethically justifiable</a:t>
            </a:r>
          </a:p>
          <a:p>
            <a:pPr lvl="1"/>
            <a:r>
              <a:rPr lang="en-US" dirty="0"/>
              <a:t>This is called </a:t>
            </a:r>
            <a:r>
              <a:rPr lang="en-US" b="1" dirty="0"/>
              <a:t>ethical pluralism</a:t>
            </a:r>
          </a:p>
          <a:p>
            <a:pPr lvl="1"/>
            <a:r>
              <a:rPr lang="en-US" dirty="0"/>
              <a:t>There is no ultimate ethical authority</a:t>
            </a:r>
          </a:p>
        </p:txBody>
      </p:sp>
    </p:spTree>
    <p:extLst>
      <p:ext uri="{BB962C8B-B14F-4D97-AF65-F5344CB8AC3E}">
        <p14:creationId xmlns:p14="http://schemas.microsoft.com/office/powerpoint/2010/main" val="144740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study ethics?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make ethical judgments all the time</a:t>
            </a:r>
          </a:p>
          <a:p>
            <a:r>
              <a:rPr lang="en-US" dirty="0"/>
              <a:t>If you know what is right to do and what is wrong to do in a situation, ethics can help you justify your choice</a:t>
            </a:r>
          </a:p>
          <a:p>
            <a:r>
              <a:rPr lang="en-US" dirty="0"/>
              <a:t>If you don't know what to do, a study of ethics can help you find the right choice</a:t>
            </a:r>
          </a:p>
        </p:txBody>
      </p:sp>
    </p:spTree>
    <p:extLst>
      <p:ext uri="{BB962C8B-B14F-4D97-AF65-F5344CB8AC3E}">
        <p14:creationId xmlns:p14="http://schemas.microsoft.com/office/powerpoint/2010/main" val="71351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Examining an ethical choice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dirty="0"/>
              <a:t>Understand the situation</a:t>
            </a:r>
          </a:p>
          <a:p>
            <a:pPr lvl="1"/>
            <a:r>
              <a:rPr lang="en-US" dirty="0"/>
              <a:t>Learn all the facts about the situation first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Know several theories of ethical reasoning</a:t>
            </a:r>
          </a:p>
          <a:p>
            <a:pPr lvl="1"/>
            <a:r>
              <a:rPr lang="en-US" dirty="0"/>
              <a:t>There may be many ways to justify different choices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List the ethical principles involved</a:t>
            </a:r>
          </a:p>
          <a:p>
            <a:pPr lvl="1"/>
            <a:r>
              <a:rPr lang="en-US" dirty="0"/>
              <a:t>What different philosophies could be applied?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Determine which principles outweigh others</a:t>
            </a:r>
          </a:p>
          <a:p>
            <a:pPr lvl="1"/>
            <a:r>
              <a:rPr lang="en-US" dirty="0"/>
              <a:t>This is the hard part where you have to make a subjective valuation</a:t>
            </a:r>
          </a:p>
        </p:txBody>
      </p:sp>
    </p:spTree>
    <p:extLst>
      <p:ext uri="{BB962C8B-B14F-4D97-AF65-F5344CB8AC3E}">
        <p14:creationId xmlns:p14="http://schemas.microsoft.com/office/powerpoint/2010/main" val="251891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Consequence-based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school of ethical thought examines that good (or bad) that could result from actions</a:t>
            </a:r>
          </a:p>
          <a:p>
            <a:pPr lvl="1"/>
            <a:r>
              <a:rPr lang="en-US" dirty="0"/>
              <a:t>This is called the </a:t>
            </a:r>
            <a:r>
              <a:rPr lang="en-US" b="1" dirty="0"/>
              <a:t>teleological</a:t>
            </a:r>
            <a:r>
              <a:rPr lang="en-US" dirty="0"/>
              <a:t> theory of ethics</a:t>
            </a:r>
          </a:p>
          <a:p>
            <a:r>
              <a:rPr lang="en-US" dirty="0"/>
              <a:t>In a consequence-based system of ethics, you must weigh the positive consequences against the negative consequences</a:t>
            </a:r>
          </a:p>
          <a:p>
            <a:r>
              <a:rPr lang="en-US" b="1" dirty="0"/>
              <a:t>Egoism</a:t>
            </a:r>
            <a:r>
              <a:rPr lang="en-US" dirty="0"/>
              <a:t> is the form of teleology that seeks to maximize the good for the person taking the action</a:t>
            </a:r>
          </a:p>
          <a:p>
            <a:r>
              <a:rPr lang="en-US" b="1" dirty="0"/>
              <a:t>Utilitarianism</a:t>
            </a:r>
            <a:r>
              <a:rPr lang="en-US" dirty="0"/>
              <a:t> is the form that seeks to maximize the good for everyone</a:t>
            </a:r>
          </a:p>
        </p:txBody>
      </p:sp>
    </p:spTree>
    <p:extLst>
      <p:ext uri="{BB962C8B-B14F-4D97-AF65-F5344CB8AC3E}">
        <p14:creationId xmlns:p14="http://schemas.microsoft.com/office/powerpoint/2010/main" val="329776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Rule-based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Another school of ethical reasoning is </a:t>
            </a:r>
            <a:r>
              <a:rPr lang="en-US" b="1" dirty="0"/>
              <a:t>deontology</a:t>
            </a:r>
            <a:r>
              <a:rPr lang="en-US" dirty="0"/>
              <a:t>, which assumes that some things are good in and of themselves</a:t>
            </a:r>
          </a:p>
          <a:p>
            <a:r>
              <a:rPr lang="en-US" dirty="0"/>
              <a:t>Individuals have a duty to promote these things</a:t>
            </a:r>
          </a:p>
          <a:p>
            <a:r>
              <a:rPr lang="en-US" dirty="0"/>
              <a:t>Examples of intrinsically good things in some deontological systems:</a:t>
            </a:r>
          </a:p>
          <a:p>
            <a:pPr lvl="1"/>
            <a:r>
              <a:rPr lang="en-US" dirty="0"/>
              <a:t>Truth, knowledge, understanding, wisdom</a:t>
            </a:r>
          </a:p>
          <a:p>
            <a:pPr lvl="1"/>
            <a:r>
              <a:rPr lang="en-US" dirty="0"/>
              <a:t>Justice</a:t>
            </a:r>
          </a:p>
          <a:p>
            <a:pPr lvl="1"/>
            <a:r>
              <a:rPr lang="en-US" dirty="0"/>
              <a:t>Pleasure, satisfaction, happiness, life</a:t>
            </a:r>
          </a:p>
          <a:p>
            <a:pPr lvl="1"/>
            <a:r>
              <a:rPr lang="en-US" dirty="0"/>
              <a:t>Peace, security, freedom</a:t>
            </a:r>
          </a:p>
          <a:p>
            <a:pPr lvl="1"/>
            <a:r>
              <a:rPr lang="en-US" dirty="0"/>
              <a:t>Good reputation, honor, love, friendship</a:t>
            </a:r>
          </a:p>
          <a:p>
            <a:pPr lvl="1"/>
            <a:r>
              <a:rPr lang="en-US" dirty="0"/>
              <a:t>Beauty</a:t>
            </a:r>
          </a:p>
        </p:txBody>
      </p:sp>
    </p:spTree>
    <p:extLst>
      <p:ext uri="{BB962C8B-B14F-4D97-AF65-F5344CB8AC3E}">
        <p14:creationId xmlns:p14="http://schemas.microsoft.com/office/powerpoint/2010/main" val="224975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Rule-deontology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Rule-deontology</a:t>
            </a:r>
            <a:r>
              <a:rPr lang="en-US" dirty="0"/>
              <a:t> proposes that there are universal natural laws that we should adhere to</a:t>
            </a:r>
          </a:p>
          <a:p>
            <a:pPr lvl="1"/>
            <a:r>
              <a:rPr lang="en-US" dirty="0"/>
              <a:t>In so doing, we ensure the rights of others</a:t>
            </a:r>
          </a:p>
          <a:p>
            <a:r>
              <a:rPr lang="en-US" dirty="0"/>
              <a:t>Some examples of these duties:</a:t>
            </a:r>
          </a:p>
          <a:p>
            <a:pPr lvl="1"/>
            <a:r>
              <a:rPr lang="en-US" dirty="0"/>
              <a:t>Truthfulness</a:t>
            </a:r>
          </a:p>
          <a:p>
            <a:pPr lvl="1"/>
            <a:r>
              <a:rPr lang="en-US" dirty="0"/>
              <a:t>Making up for a previous wrongful act</a:t>
            </a:r>
          </a:p>
          <a:p>
            <a:pPr lvl="1"/>
            <a:r>
              <a:rPr lang="en-US" dirty="0"/>
              <a:t>Thankfulness</a:t>
            </a:r>
          </a:p>
          <a:p>
            <a:pPr lvl="1"/>
            <a:r>
              <a:rPr lang="en-US" dirty="0"/>
              <a:t>Distribution of happiness according to merit</a:t>
            </a:r>
          </a:p>
          <a:p>
            <a:pPr lvl="1"/>
            <a:r>
              <a:rPr lang="en-US" dirty="0"/>
              <a:t>Helping other people</a:t>
            </a:r>
          </a:p>
          <a:p>
            <a:pPr lvl="1"/>
            <a:r>
              <a:rPr lang="en-US" dirty="0"/>
              <a:t>Not harming others</a:t>
            </a:r>
          </a:p>
          <a:p>
            <a:pPr lvl="1"/>
            <a:r>
              <a:rPr lang="en-US" dirty="0"/>
              <a:t>Improving oneself</a:t>
            </a:r>
          </a:p>
          <a:p>
            <a:r>
              <a:rPr lang="en-US" dirty="0"/>
              <a:t>Your system of duties might come from a religion or be even more individualized</a:t>
            </a:r>
          </a:p>
        </p:txBody>
      </p:sp>
    </p:spTree>
    <p:extLst>
      <p:ext uri="{BB962C8B-B14F-4D97-AF65-F5344CB8AC3E}">
        <p14:creationId xmlns:p14="http://schemas.microsoft.com/office/powerpoint/2010/main" val="204813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CF3B4-5543-481E-BD86-ABC6579C1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554CCA-3926-421D-9CC4-18EDEE6263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376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ethics in computer security</a:t>
            </a:r>
          </a:p>
          <a:p>
            <a:r>
              <a:rPr lang="en-US" dirty="0"/>
              <a:t>AI and cybersecurity</a:t>
            </a:r>
          </a:p>
          <a:p>
            <a:r>
              <a:rPr lang="en-US" dirty="0"/>
              <a:t>Ahmed Mohamed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Work </a:t>
            </a:r>
            <a:r>
              <a:rPr lang="en-US" dirty="0"/>
              <a:t>on Project 3</a:t>
            </a:r>
          </a:p>
          <a:p>
            <a:pPr lvl="1"/>
            <a:r>
              <a:rPr lang="en-US" dirty="0"/>
              <a:t>Try to attack the other projects</a:t>
            </a:r>
          </a:p>
          <a:p>
            <a:r>
              <a:rPr lang="en-US" dirty="0"/>
              <a:t>Work on Assignment 5</a:t>
            </a:r>
          </a:p>
          <a:p>
            <a:pPr lvl="1"/>
            <a:r>
              <a:rPr lang="en-US" dirty="0"/>
              <a:t>Due next Monday</a:t>
            </a:r>
          </a:p>
          <a:p>
            <a:r>
              <a:rPr lang="en-US" dirty="0"/>
              <a:t>Read section 13.1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76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71E93-7201-48CB-A5E2-0BEC13F4E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 Project </a:t>
            </a:r>
            <a:r>
              <a:rPr lang="en-US"/>
              <a:t>3 Submissions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C3F3D-E186-4A45-BF45-F7FEA17C96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07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027FB-566F-4DDC-A01D-8D79E04F0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C36A4-2BA9-4CDC-B20B-958A684A4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99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8119-CCFD-45C7-9402-82425DC2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Nfaly</a:t>
            </a:r>
            <a:r>
              <a:rPr lang="en-US" dirty="0"/>
              <a:t> </a:t>
            </a:r>
            <a:r>
              <a:rPr lang="en-US" dirty="0" err="1"/>
              <a:t>Toure</a:t>
            </a:r>
            <a:r>
              <a:rPr lang="en-US" dirty="0"/>
              <a:t>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00261-00C7-4F08-A8BA-7D33D17BDE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63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Crime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71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crime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 crime needs new definitions for crime</a:t>
            </a:r>
          </a:p>
          <a:p>
            <a:pPr lvl="1"/>
            <a:r>
              <a:rPr lang="en-US" dirty="0"/>
              <a:t>Traditional crime focuses on crimes against people (murder) or crimes against objects (theft)</a:t>
            </a:r>
          </a:p>
          <a:p>
            <a:r>
              <a:rPr lang="en-US" dirty="0"/>
              <a:t>Copying software is not traditional theft because no tangible object is missing</a:t>
            </a:r>
          </a:p>
          <a:p>
            <a:r>
              <a:rPr lang="en-US" dirty="0"/>
              <a:t>Computer trespassing has a similar problem</a:t>
            </a:r>
          </a:p>
          <a:p>
            <a:r>
              <a:rPr lang="en-US" dirty="0"/>
              <a:t>Evidence of computer crime is difficult to authenticate</a:t>
            </a:r>
          </a:p>
        </p:txBody>
      </p:sp>
    </p:spTree>
    <p:extLst>
      <p:ext uri="{BB962C8B-B14F-4D97-AF65-F5344CB8AC3E}">
        <p14:creationId xmlns:p14="http://schemas.microsoft.com/office/powerpoint/2010/main" val="64700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6770</TotalTime>
  <Words>1623</Words>
  <Application>Microsoft Office PowerPoint</Application>
  <PresentationFormat>Widescreen</PresentationFormat>
  <Paragraphs>195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3</vt:lpstr>
      <vt:lpstr>Late Project 3 Submissions</vt:lpstr>
      <vt:lpstr>Assignment 5</vt:lpstr>
      <vt:lpstr>Nfaly Toure Presents</vt:lpstr>
      <vt:lpstr>Computer Crime</vt:lpstr>
      <vt:lpstr>Computer crime</vt:lpstr>
      <vt:lpstr>Value of data and privacy</vt:lpstr>
      <vt:lpstr>Difficulties in prosecuting computer crime</vt:lpstr>
      <vt:lpstr>Computer Statute Examples</vt:lpstr>
      <vt:lpstr>Example statutes</vt:lpstr>
      <vt:lpstr>Example statutes</vt:lpstr>
      <vt:lpstr>Privacy acts (mentioned already)</vt:lpstr>
      <vt:lpstr>More example statutes</vt:lpstr>
      <vt:lpstr>Other Computer Crime Issues</vt:lpstr>
      <vt:lpstr>Computer criminals are hard to catch</vt:lpstr>
      <vt:lpstr>Cryptography and the law</vt:lpstr>
      <vt:lpstr>Escrowed cryptography</vt:lpstr>
      <vt:lpstr>Current cryptographic policies</vt:lpstr>
      <vt:lpstr>Ethics and Computers</vt:lpstr>
      <vt:lpstr>Law vs. ethics</vt:lpstr>
      <vt:lpstr>Laws vs. ethics</vt:lpstr>
      <vt:lpstr>Issues with ethics</vt:lpstr>
      <vt:lpstr>Why study ethics?</vt:lpstr>
      <vt:lpstr>Examining an ethical choice</vt:lpstr>
      <vt:lpstr>Consequence-based principles</vt:lpstr>
      <vt:lpstr>Rule-based principles</vt:lpstr>
      <vt:lpstr>Rule-deontology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707</cp:revision>
  <dcterms:created xsi:type="dcterms:W3CDTF">2009-08-24T20:26:10Z</dcterms:created>
  <dcterms:modified xsi:type="dcterms:W3CDTF">2025-11-19T18:38:09Z</dcterms:modified>
</cp:coreProperties>
</file>